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aleway"/>
      <p:regular r:id="rId18"/>
      <p:bold r:id="rId19"/>
      <p:italic r:id="rId20"/>
      <p:boldItalic r:id="rId21"/>
    </p:embeddedFont>
    <p:embeddedFont>
      <p:font typeface="Raleway SemiBold"/>
      <p:regular r:id="rId22"/>
      <p:bold r:id="rId23"/>
      <p:italic r:id="rId24"/>
      <p:boldItalic r:id="rId25"/>
    </p:embeddedFont>
    <p:embeddedFont>
      <p:font typeface="Raleway ExtraBold"/>
      <p:bold r:id="rId26"/>
      <p:boldItalic r:id="rId27"/>
    </p:embeddedFont>
    <p:embeddedFont>
      <p:font typeface="Lato"/>
      <p:regular r:id="rId28"/>
      <p:bold r:id="rId29"/>
      <p:italic r:id="rId30"/>
      <p:boldItalic r:id="rId31"/>
    </p:embeddedFont>
    <p:embeddedFont>
      <p:font typeface="Raleway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231D5E-3356-44D8-A21B-9B88F61FC9B4}">
  <a:tblStyle styleId="{FD231D5E-3356-44D8-A21B-9B88F61FC9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alewaySemiBold-regular.fntdata"/><Relationship Id="rId21" Type="http://schemas.openxmlformats.org/officeDocument/2006/relationships/font" Target="fonts/Raleway-boldItalic.fntdata"/><Relationship Id="rId24" Type="http://schemas.openxmlformats.org/officeDocument/2006/relationships/font" Target="fonts/RalewaySemiBold-italic.fntdata"/><Relationship Id="rId23" Type="http://schemas.openxmlformats.org/officeDocument/2006/relationships/font" Target="fonts/Raleway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ExtraBold-bold.fntdata"/><Relationship Id="rId25" Type="http://schemas.openxmlformats.org/officeDocument/2006/relationships/font" Target="fonts/RalewaySemiBold-boldItalic.fntdata"/><Relationship Id="rId28" Type="http://schemas.openxmlformats.org/officeDocument/2006/relationships/font" Target="fonts/Lato-regular.fntdata"/><Relationship Id="rId27" Type="http://schemas.openxmlformats.org/officeDocument/2006/relationships/font" Target="fonts/RalewayExtra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33" Type="http://schemas.openxmlformats.org/officeDocument/2006/relationships/font" Target="fonts/RalewayLight-bold.fntdata"/><Relationship Id="rId10" Type="http://schemas.openxmlformats.org/officeDocument/2006/relationships/slide" Target="slides/slide4.xml"/><Relationship Id="rId32" Type="http://schemas.openxmlformats.org/officeDocument/2006/relationships/font" Target="fonts/RalewayLight-regular.fntdata"/><Relationship Id="rId13" Type="http://schemas.openxmlformats.org/officeDocument/2006/relationships/slide" Target="slides/slide7.xml"/><Relationship Id="rId35" Type="http://schemas.openxmlformats.org/officeDocument/2006/relationships/font" Target="fonts/RalewayLight-boldItalic.fntdata"/><Relationship Id="rId12" Type="http://schemas.openxmlformats.org/officeDocument/2006/relationships/slide" Target="slides/slide6.xml"/><Relationship Id="rId34" Type="http://schemas.openxmlformats.org/officeDocument/2006/relationships/font" Target="fonts/Raleway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330219947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330219947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330219947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330219947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33021994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33021994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33021994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33021994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30219947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330219947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330219947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330219947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330219947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330219947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330219947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330219947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30219947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30219947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330219947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330219947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lookerstudio.google.com/reporting/e5426f7e-4c20-4daf-82af-f9e6aaf0b8fc" TargetMode="Externa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246600"/>
            <a:ext cx="9144000" cy="3257700"/>
          </a:xfrm>
          <a:prstGeom prst="rect">
            <a:avLst/>
          </a:prstGeom>
          <a:solidFill>
            <a:srgbClr val="F46524"/>
          </a:solidFill>
        </p:spPr>
        <p:txBody>
          <a:bodyPr anchorCtr="0" anchor="b" bIns="91425" lIns="91425" spcFirstLastPara="1" rIns="91425" wrap="square" tIns="91425">
            <a:normAutofit fontScale="90000"/>
          </a:bodyPr>
          <a:lstStyle/>
          <a:p>
            <a:pPr indent="0" lvl="0" marL="0" rtl="0" algn="r">
              <a:spcBef>
                <a:spcPts val="0"/>
              </a:spcBef>
              <a:spcAft>
                <a:spcPts val="0"/>
              </a:spcAft>
              <a:buNone/>
            </a:pPr>
            <a:r>
              <a:rPr b="1" lang="en" sz="5022">
                <a:solidFill>
                  <a:schemeClr val="lt1"/>
                </a:solidFill>
                <a:latin typeface="Raleway"/>
                <a:ea typeface="Raleway"/>
                <a:cs typeface="Raleway"/>
                <a:sym typeface="Raleway"/>
              </a:rPr>
              <a:t>Turning Data into Retention: Tackling Customer Churn at PhoneNow</a:t>
            </a:r>
            <a:endParaRPr b="1" sz="5022">
              <a:solidFill>
                <a:schemeClr val="lt1"/>
              </a:solidFill>
              <a:latin typeface="Raleway"/>
              <a:ea typeface="Raleway"/>
              <a:cs typeface="Raleway"/>
              <a:sym typeface="Raleway"/>
            </a:endParaRPr>
          </a:p>
          <a:p>
            <a:pPr indent="0" lvl="0" marL="0" rtl="0" algn="l">
              <a:spcBef>
                <a:spcPts val="0"/>
              </a:spcBef>
              <a:spcAft>
                <a:spcPts val="0"/>
              </a:spcAft>
              <a:buNone/>
            </a:pPr>
            <a:r>
              <a:t/>
            </a:r>
            <a:endParaRPr/>
          </a:p>
        </p:txBody>
      </p:sp>
      <p:sp>
        <p:nvSpPr>
          <p:cNvPr id="55" name="Google Shape;55;p13"/>
          <p:cNvSpPr txBox="1"/>
          <p:nvPr>
            <p:ph idx="1" type="subTitle"/>
          </p:nvPr>
        </p:nvSpPr>
        <p:spPr>
          <a:xfrm>
            <a:off x="387600" y="3421950"/>
            <a:ext cx="8756400" cy="756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sz="3000">
                <a:solidFill>
                  <a:schemeClr val="lt1"/>
                </a:solidFill>
              </a:rPr>
              <a:t>By Chrissannah Mecanzie</a:t>
            </a:r>
            <a:endParaRPr sz="3000">
              <a:solidFill>
                <a:schemeClr val="lt1"/>
              </a:solidFill>
            </a:endParaRPr>
          </a:p>
        </p:txBody>
      </p:sp>
      <p:pic>
        <p:nvPicPr>
          <p:cNvPr id="56" name="Google Shape;56;p13"/>
          <p:cNvPicPr preferRelativeResize="0"/>
          <p:nvPr/>
        </p:nvPicPr>
        <p:blipFill>
          <a:blip r:embed="rId3">
            <a:alphaModFix amt="10000"/>
          </a:blip>
          <a:stretch>
            <a:fillRect/>
          </a:stretch>
        </p:blipFill>
        <p:spPr>
          <a:xfrm>
            <a:off x="61075" y="0"/>
            <a:ext cx="9082926"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111" name="Shape 111"/>
        <p:cNvGrpSpPr/>
        <p:nvPr/>
      </p:nvGrpSpPr>
      <p:grpSpPr>
        <a:xfrm>
          <a:off x="0" y="0"/>
          <a:ext cx="0" cy="0"/>
          <a:chOff x="0" y="0"/>
          <a:chExt cx="0" cy="0"/>
        </a:xfrm>
      </p:grpSpPr>
      <p:sp>
        <p:nvSpPr>
          <p:cNvPr id="112" name="Google Shape;112;p22"/>
          <p:cNvSpPr txBox="1"/>
          <p:nvPr/>
        </p:nvSpPr>
        <p:spPr>
          <a:xfrm>
            <a:off x="178500" y="192600"/>
            <a:ext cx="4298100" cy="29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13" name="Google Shape;113;p22"/>
          <p:cNvSpPr txBox="1"/>
          <p:nvPr/>
        </p:nvSpPr>
        <p:spPr>
          <a:xfrm>
            <a:off x="155000" y="110375"/>
            <a:ext cx="8842500" cy="477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Raleway SemiBold"/>
                <a:ea typeface="Raleway SemiBold"/>
                <a:cs typeface="Raleway SemiBold"/>
                <a:sym typeface="Raleway SemiBold"/>
              </a:rPr>
              <a:t>EXPLORATORY DATA </a:t>
            </a:r>
            <a:r>
              <a:rPr lang="en" sz="2200">
                <a:solidFill>
                  <a:schemeClr val="lt1"/>
                </a:solidFill>
                <a:latin typeface="Raleway SemiBold"/>
                <a:ea typeface="Raleway SemiBold"/>
                <a:cs typeface="Raleway SemiBold"/>
                <a:sym typeface="Raleway SemiBold"/>
              </a:rPr>
              <a:t>ANALYSIS</a:t>
            </a:r>
            <a:endParaRPr sz="2200">
              <a:solidFill>
                <a:schemeClr val="lt1"/>
              </a:solidFill>
              <a:latin typeface="Raleway SemiBold"/>
              <a:ea typeface="Raleway SemiBold"/>
              <a:cs typeface="Raleway SemiBold"/>
              <a:sym typeface="Raleway SemiBold"/>
            </a:endParaRPr>
          </a:p>
          <a:p>
            <a:pPr indent="0" lvl="0" marL="0" rtl="0" algn="ctr">
              <a:lnSpc>
                <a:spcPct val="115000"/>
              </a:lnSpc>
              <a:spcBef>
                <a:spcPts val="0"/>
              </a:spcBef>
              <a:spcAft>
                <a:spcPts val="0"/>
              </a:spcAft>
              <a:buNone/>
            </a:pPr>
            <a:r>
              <a:t/>
            </a:r>
            <a:endParaRPr sz="1800">
              <a:solidFill>
                <a:schemeClr val="dk1"/>
              </a:solidFill>
            </a:endParaRPr>
          </a:p>
        </p:txBody>
      </p:sp>
      <p:graphicFrame>
        <p:nvGraphicFramePr>
          <p:cNvPr id="114" name="Google Shape;114;p22"/>
          <p:cNvGraphicFramePr/>
          <p:nvPr/>
        </p:nvGraphicFramePr>
        <p:xfrm>
          <a:off x="283125" y="884625"/>
          <a:ext cx="3000000" cy="3000000"/>
        </p:xfrm>
        <a:graphic>
          <a:graphicData uri="http://schemas.openxmlformats.org/drawingml/2006/table">
            <a:tbl>
              <a:tblPr>
                <a:noFill/>
                <a:tableStyleId>{FD231D5E-3356-44D8-A21B-9B88F61FC9B4}</a:tableStyleId>
              </a:tblPr>
              <a:tblGrid>
                <a:gridCol w="1687375"/>
                <a:gridCol w="1687375"/>
                <a:gridCol w="1687375"/>
                <a:gridCol w="1687375"/>
                <a:gridCol w="1687375"/>
              </a:tblGrid>
              <a:tr h="925100">
                <a:tc>
                  <a:txBody>
                    <a:bodyPr/>
                    <a:lstStyle/>
                    <a:p>
                      <a:pPr indent="0" lvl="0" marL="0" rtl="0" algn="ctr">
                        <a:spcBef>
                          <a:spcPts val="0"/>
                        </a:spcBef>
                        <a:spcAft>
                          <a:spcPts val="0"/>
                        </a:spcAft>
                        <a:buNone/>
                      </a:pPr>
                      <a:r>
                        <a:rPr lang="en">
                          <a:solidFill>
                            <a:schemeClr val="lt1"/>
                          </a:solidFill>
                        </a:rPr>
                        <a:t>Churn By Gender</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Senior Citizens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Dependents</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Total Customer</a:t>
                      </a:r>
                      <a:endParaRPr>
                        <a:solidFill>
                          <a:schemeClr val="lt1"/>
                        </a:solidFill>
                      </a:endParaRPr>
                    </a:p>
                    <a:p>
                      <a:pPr indent="0" lvl="0" marL="0" rtl="0" algn="ctr">
                        <a:spcBef>
                          <a:spcPts val="0"/>
                        </a:spcBef>
                        <a:spcAft>
                          <a:spcPts val="0"/>
                        </a:spcAft>
                        <a:buNone/>
                      </a:pPr>
                      <a:r>
                        <a:rPr lang="en">
                          <a:solidFill>
                            <a:schemeClr val="lt1"/>
                          </a:solidFill>
                        </a:rPr>
                        <a:t>     </a:t>
                      </a:r>
                      <a:endParaRPr>
                        <a:solidFill>
                          <a:schemeClr val="lt1"/>
                        </a:solidFill>
                      </a:endParaRPr>
                    </a:p>
                    <a:p>
                      <a:pPr indent="0" lvl="0" marL="0" rtl="0" algn="ctr">
                        <a:spcBef>
                          <a:spcPts val="0"/>
                        </a:spcBef>
                        <a:spcAft>
                          <a:spcPts val="0"/>
                        </a:spcAft>
                        <a:buNone/>
                      </a:pPr>
                      <a:r>
                        <a:rPr lang="en">
                          <a:solidFill>
                            <a:schemeClr val="lt1"/>
                          </a:solidFill>
                        </a:rPr>
                        <a:t> 7043</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Gross Revenue</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 16056169</a:t>
                      </a:r>
                      <a:endParaRPr>
                        <a:solidFill>
                          <a:schemeClr val="lt1"/>
                        </a:solidFill>
                      </a:endParaRPr>
                    </a:p>
                  </a:txBody>
                  <a:tcPr marT="91425" marB="91425" marR="91425" marL="91425"/>
                </a:tc>
              </a:tr>
              <a:tr h="925100">
                <a:tc>
                  <a:txBody>
                    <a:bodyPr/>
                    <a:lstStyle/>
                    <a:p>
                      <a:pPr indent="0" lvl="0" marL="0" rtl="0" algn="ctr">
                        <a:spcBef>
                          <a:spcPts val="0"/>
                        </a:spcBef>
                        <a:spcAft>
                          <a:spcPts val="0"/>
                        </a:spcAft>
                        <a:buNone/>
                      </a:pPr>
                      <a:r>
                        <a:rPr lang="en">
                          <a:solidFill>
                            <a:schemeClr val="lt1"/>
                          </a:solidFill>
                        </a:rPr>
                        <a:t>Male - 3.6k</a:t>
                      </a:r>
                      <a:endParaRPr>
                        <a:solidFill>
                          <a:schemeClr val="lt1"/>
                        </a:solidFill>
                      </a:endParaRPr>
                    </a:p>
                    <a:p>
                      <a:pPr indent="0" lvl="0" marL="0" rtl="0" algn="ctr">
                        <a:spcBef>
                          <a:spcPts val="0"/>
                        </a:spcBef>
                        <a:spcAft>
                          <a:spcPts val="0"/>
                        </a:spcAft>
                        <a:buNone/>
                      </a:pPr>
                      <a:r>
                        <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Male - 49</a:t>
                      </a:r>
                      <a:endParaRPr>
                        <a:solidFill>
                          <a:schemeClr val="lt1"/>
                        </a:solidFill>
                      </a:endParaRPr>
                    </a:p>
                    <a:p>
                      <a:pPr indent="0" lvl="0" marL="0" rtl="0" algn="ctr">
                        <a:spcBef>
                          <a:spcPts val="0"/>
                        </a:spcBef>
                        <a:spcAft>
                          <a:spcPts val="0"/>
                        </a:spcAft>
                        <a:buNone/>
                      </a:pPr>
                      <a:r>
                        <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Male - 161</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Total Churned</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  1869</a:t>
                      </a:r>
                      <a:endParaRPr>
                        <a:solidFill>
                          <a:schemeClr val="lt1"/>
                        </a:solidFill>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lt1"/>
                          </a:solidFill>
                        </a:rPr>
                        <a:t>Revenue Loss   </a:t>
                      </a:r>
                      <a:endParaRPr>
                        <a:solidFill>
                          <a:schemeClr val="lt1"/>
                        </a:solidFill>
                      </a:endParaRPr>
                    </a:p>
                    <a:p>
                      <a:pPr indent="0" lvl="0" marL="0" rtl="0" algn="ctr">
                        <a:lnSpc>
                          <a:spcPct val="115000"/>
                        </a:lnSpc>
                        <a:spcBef>
                          <a:spcPts val="0"/>
                        </a:spcBef>
                        <a:spcAft>
                          <a:spcPts val="0"/>
                        </a:spcAft>
                        <a:buNone/>
                      </a:pPr>
                      <a:r>
                        <a:rPr lang="en">
                          <a:solidFill>
                            <a:schemeClr val="lt1"/>
                          </a:solidFill>
                        </a:rPr>
                        <a:t>    </a:t>
                      </a:r>
                      <a:endParaRPr>
                        <a:solidFill>
                          <a:schemeClr val="lt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lt1"/>
                          </a:solidFill>
                        </a:rPr>
                        <a:t>2862927</a:t>
                      </a:r>
                      <a:endParaRPr>
                        <a:solidFill>
                          <a:schemeClr val="lt1"/>
                        </a:solidFill>
                      </a:endParaRPr>
                    </a:p>
                    <a:p>
                      <a:pPr indent="0" lvl="0" marL="0" rtl="0" algn="ctr">
                        <a:spcBef>
                          <a:spcPts val="0"/>
                        </a:spcBef>
                        <a:spcAft>
                          <a:spcPts val="0"/>
                        </a:spcAft>
                        <a:buNone/>
                      </a:pPr>
                      <a:r>
                        <a:t/>
                      </a:r>
                      <a:endParaRPr>
                        <a:solidFill>
                          <a:schemeClr val="lt1"/>
                        </a:solidFill>
                      </a:endParaRPr>
                    </a:p>
                  </a:txBody>
                  <a:tcPr marT="91425" marB="91425" marR="91425" marL="91425"/>
                </a:tc>
              </a:tr>
              <a:tr h="925100">
                <a:tc>
                  <a:txBody>
                    <a:bodyPr/>
                    <a:lstStyle/>
                    <a:p>
                      <a:pPr indent="0" lvl="0" marL="0" rtl="0" algn="ctr">
                        <a:spcBef>
                          <a:spcPts val="0"/>
                        </a:spcBef>
                        <a:spcAft>
                          <a:spcPts val="0"/>
                        </a:spcAft>
                        <a:buNone/>
                      </a:pPr>
                      <a:r>
                        <a:rPr lang="en">
                          <a:solidFill>
                            <a:schemeClr val="lt1"/>
                          </a:solidFill>
                        </a:rPr>
                        <a:t>Female - 3.5k</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Female - 42</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Female - 165</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Churned </a:t>
                      </a:r>
                      <a:r>
                        <a:rPr lang="en">
                          <a:solidFill>
                            <a:schemeClr val="lt1"/>
                          </a:solidFill>
                        </a:rPr>
                        <a:t>Percentage </a:t>
                      </a:r>
                      <a:endParaRPr>
                        <a:solidFill>
                          <a:schemeClr val="lt1"/>
                        </a:solidFill>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 26.53%</a:t>
                      </a:r>
                      <a:endParaRPr>
                        <a:solidFill>
                          <a:schemeClr val="lt1"/>
                        </a:solidFill>
                      </a:endParaRPr>
                    </a:p>
                  </a:txBody>
                  <a:tcPr marT="91425" marB="91425" marR="91425" marL="91425"/>
                </a:tc>
                <a:tc>
                  <a:txBody>
                    <a:bodyPr/>
                    <a:lstStyle/>
                    <a:p>
                      <a:pPr indent="0" lvl="0" marL="0" rtl="0" algn="ctr">
                        <a:lnSpc>
                          <a:spcPct val="115000"/>
                        </a:lnSpc>
                        <a:spcBef>
                          <a:spcPts val="0"/>
                        </a:spcBef>
                        <a:spcAft>
                          <a:spcPts val="0"/>
                        </a:spcAft>
                        <a:buNone/>
                      </a:pPr>
                      <a:r>
                        <a:rPr lang="en">
                          <a:solidFill>
                            <a:schemeClr val="lt1"/>
                          </a:solidFill>
                        </a:rPr>
                        <a:t>Loss percentage </a:t>
                      </a:r>
                      <a:endParaRPr>
                        <a:solidFill>
                          <a:schemeClr val="lt1"/>
                        </a:solidFill>
                      </a:endParaRPr>
                    </a:p>
                    <a:p>
                      <a:pPr indent="0" lvl="0" marL="0" rtl="0" algn="ctr">
                        <a:lnSpc>
                          <a:spcPct val="115000"/>
                        </a:lnSpc>
                        <a:spcBef>
                          <a:spcPts val="0"/>
                        </a:spcBef>
                        <a:spcAft>
                          <a:spcPts val="0"/>
                        </a:spcAft>
                        <a:buNone/>
                      </a:pPr>
                      <a:r>
                        <a:t/>
                      </a:r>
                      <a:endParaRPr>
                        <a:solidFill>
                          <a:schemeClr val="lt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lt1"/>
                          </a:solidFill>
                        </a:rPr>
                        <a:t>17.83%</a:t>
                      </a:r>
                      <a:endParaRPr>
                        <a:solidFill>
                          <a:schemeClr val="lt1"/>
                        </a:solidFill>
                      </a:endParaRPr>
                    </a:p>
                    <a:p>
                      <a:pPr indent="0" lvl="0" marL="0" rtl="0" algn="ctr">
                        <a:spcBef>
                          <a:spcPts val="0"/>
                        </a:spcBef>
                        <a:spcAft>
                          <a:spcPts val="0"/>
                        </a:spcAft>
                        <a:buNone/>
                      </a:pPr>
                      <a:r>
                        <a:t/>
                      </a:r>
                      <a:endParaRPr>
                        <a:solidFill>
                          <a:schemeClr val="lt1"/>
                        </a:solidFill>
                      </a:endParaRPr>
                    </a:p>
                  </a:txBody>
                  <a:tcPr marT="91425" marB="91425" marR="91425" marL="91425"/>
                </a:tc>
              </a:tr>
            </a:tbl>
          </a:graphicData>
        </a:graphic>
      </p:graphicFrame>
      <p:pic>
        <p:nvPicPr>
          <p:cNvPr id="115" name="Google Shape;115;p22"/>
          <p:cNvPicPr preferRelativeResize="0"/>
          <p:nvPr/>
        </p:nvPicPr>
        <p:blipFill>
          <a:blip r:embed="rId3">
            <a:alphaModFix amt="15000"/>
          </a:blip>
          <a:stretch>
            <a:fillRect/>
          </a:stretch>
        </p:blipFill>
        <p:spPr>
          <a:xfrm>
            <a:off x="0" y="0"/>
            <a:ext cx="9144000"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119" name="Shape 119"/>
        <p:cNvGrpSpPr/>
        <p:nvPr/>
      </p:nvGrpSpPr>
      <p:grpSpPr>
        <a:xfrm>
          <a:off x="0" y="0"/>
          <a:ext cx="0" cy="0"/>
          <a:chOff x="0" y="0"/>
          <a:chExt cx="0" cy="0"/>
        </a:xfrm>
      </p:grpSpPr>
      <p:sp>
        <p:nvSpPr>
          <p:cNvPr id="120" name="Google Shape;120;p23"/>
          <p:cNvSpPr txBox="1"/>
          <p:nvPr/>
        </p:nvSpPr>
        <p:spPr>
          <a:xfrm>
            <a:off x="190250" y="263050"/>
            <a:ext cx="8748600" cy="46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600">
              <a:solidFill>
                <a:schemeClr val="dk2"/>
              </a:solidFill>
              <a:latin typeface="Raleway ExtraBold"/>
              <a:ea typeface="Raleway ExtraBold"/>
              <a:cs typeface="Raleway ExtraBold"/>
              <a:sym typeface="Raleway ExtraBold"/>
            </a:endParaRPr>
          </a:p>
          <a:p>
            <a:pPr indent="0" lvl="0" marL="0" rtl="0" algn="ctr">
              <a:spcBef>
                <a:spcPts val="0"/>
              </a:spcBef>
              <a:spcAft>
                <a:spcPts val="0"/>
              </a:spcAft>
              <a:buNone/>
            </a:pPr>
            <a:r>
              <a:t/>
            </a:r>
            <a:endParaRPr sz="2600">
              <a:solidFill>
                <a:schemeClr val="dk2"/>
              </a:solidFill>
              <a:latin typeface="Raleway ExtraBold"/>
              <a:ea typeface="Raleway ExtraBold"/>
              <a:cs typeface="Raleway ExtraBold"/>
              <a:sym typeface="Raleway ExtraBold"/>
            </a:endParaRPr>
          </a:p>
          <a:p>
            <a:pPr indent="0" lvl="0" marL="0" rtl="0" algn="ctr">
              <a:spcBef>
                <a:spcPts val="0"/>
              </a:spcBef>
              <a:spcAft>
                <a:spcPts val="0"/>
              </a:spcAft>
              <a:buNone/>
            </a:pPr>
            <a:r>
              <a:t/>
            </a:r>
            <a:endParaRPr sz="2600">
              <a:solidFill>
                <a:schemeClr val="dk2"/>
              </a:solidFill>
              <a:latin typeface="Raleway ExtraBold"/>
              <a:ea typeface="Raleway ExtraBold"/>
              <a:cs typeface="Raleway ExtraBold"/>
              <a:sym typeface="Raleway ExtraBold"/>
            </a:endParaRPr>
          </a:p>
          <a:p>
            <a:pPr indent="0" lvl="0" marL="0" rtl="0" algn="ctr">
              <a:spcBef>
                <a:spcPts val="0"/>
              </a:spcBef>
              <a:spcAft>
                <a:spcPts val="0"/>
              </a:spcAft>
              <a:buNone/>
            </a:pPr>
            <a:r>
              <a:t/>
            </a:r>
            <a:endParaRPr sz="2600">
              <a:solidFill>
                <a:schemeClr val="dk2"/>
              </a:solidFill>
              <a:latin typeface="Raleway ExtraBold"/>
              <a:ea typeface="Raleway ExtraBold"/>
              <a:cs typeface="Raleway ExtraBold"/>
              <a:sym typeface="Raleway ExtraBold"/>
            </a:endParaRPr>
          </a:p>
          <a:p>
            <a:pPr indent="0" lvl="0" marL="0" rtl="0" algn="l">
              <a:spcBef>
                <a:spcPts val="0"/>
              </a:spcBef>
              <a:spcAft>
                <a:spcPts val="0"/>
              </a:spcAft>
              <a:buNone/>
            </a:pPr>
            <a:r>
              <a:rPr lang="en" sz="2600">
                <a:solidFill>
                  <a:schemeClr val="dk2"/>
                </a:solidFill>
                <a:latin typeface="Raleway ExtraBold"/>
                <a:ea typeface="Raleway ExtraBold"/>
                <a:cs typeface="Raleway ExtraBold"/>
                <a:sym typeface="Raleway ExtraBold"/>
              </a:rPr>
              <a:t>                              </a:t>
            </a:r>
            <a:r>
              <a:rPr lang="en" sz="5100">
                <a:solidFill>
                  <a:schemeClr val="lt1"/>
                </a:solidFill>
                <a:latin typeface="Raleway ExtraBold"/>
                <a:ea typeface="Raleway ExtraBold"/>
                <a:cs typeface="Raleway ExtraBold"/>
                <a:sym typeface="Raleway ExtraBold"/>
              </a:rPr>
              <a:t> THANKYOU</a:t>
            </a:r>
            <a:endParaRPr sz="5100">
              <a:solidFill>
                <a:schemeClr val="lt1"/>
              </a:solidFill>
              <a:latin typeface="Raleway ExtraBold"/>
              <a:ea typeface="Raleway ExtraBold"/>
              <a:cs typeface="Raleway ExtraBold"/>
              <a:sym typeface="Raleway ExtraBold"/>
            </a:endParaRPr>
          </a:p>
        </p:txBody>
      </p:sp>
      <p:pic>
        <p:nvPicPr>
          <p:cNvPr id="121" name="Google Shape;121;p23"/>
          <p:cNvPicPr preferRelativeResize="0"/>
          <p:nvPr/>
        </p:nvPicPr>
        <p:blipFill>
          <a:blip r:embed="rId3">
            <a:alphaModFix amt="20000"/>
          </a:blip>
          <a:stretch>
            <a:fillRect/>
          </a:stretch>
        </p:blipFill>
        <p:spPr>
          <a:xfrm>
            <a:off x="0" y="0"/>
            <a:ext cx="9197225"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Clr>
                <a:schemeClr val="dk1"/>
              </a:buClr>
              <a:buSzPct val="30555"/>
              <a:buFont typeface="Arial"/>
              <a:buNone/>
            </a:pPr>
            <a:r>
              <a:rPr b="1" lang="en" sz="3600">
                <a:solidFill>
                  <a:schemeClr val="lt1"/>
                </a:solidFill>
                <a:latin typeface="Raleway"/>
                <a:ea typeface="Raleway"/>
                <a:cs typeface="Raleway"/>
                <a:sym typeface="Raleway"/>
              </a:rPr>
              <a:t>Background Story</a:t>
            </a:r>
            <a:endParaRPr>
              <a:solidFill>
                <a:schemeClr val="lt1"/>
              </a:solidFill>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solidFill>
                  <a:schemeClr val="lt1"/>
                </a:solidFill>
                <a:latin typeface="Raleway Light"/>
                <a:ea typeface="Raleway Light"/>
                <a:cs typeface="Raleway Light"/>
                <a:sym typeface="Raleway Light"/>
              </a:rPr>
              <a:t>PhoneNow is facing a sudden spike in customer churn, putting years of growth at risk. Retention Manager Janet is under pressure to find out why customers are leaving—whether due to high costs, technical issues, or unknown reasons.</a:t>
            </a:r>
            <a:endParaRPr>
              <a:solidFill>
                <a:schemeClr val="lt1"/>
              </a:solidFill>
              <a:latin typeface="Raleway Light"/>
              <a:ea typeface="Raleway Light"/>
              <a:cs typeface="Raleway Light"/>
              <a:sym typeface="Raleway Light"/>
            </a:endParaRPr>
          </a:p>
          <a:p>
            <a:pPr indent="0" lvl="0" marL="0" rtl="0" algn="l">
              <a:spcBef>
                <a:spcPts val="1200"/>
              </a:spcBef>
              <a:spcAft>
                <a:spcPts val="0"/>
              </a:spcAft>
              <a:buClr>
                <a:schemeClr val="dk1"/>
              </a:buClr>
              <a:buSzPts val="1100"/>
              <a:buFont typeface="Arial"/>
              <a:buNone/>
            </a:pPr>
            <a:r>
              <a:rPr lang="en">
                <a:solidFill>
                  <a:schemeClr val="lt1"/>
                </a:solidFill>
                <a:latin typeface="Raleway Light"/>
                <a:ea typeface="Raleway Light"/>
                <a:cs typeface="Raleway Light"/>
                <a:sym typeface="Raleway Light"/>
              </a:rPr>
              <a:t>As part of the Digital Accelerator team, your task is to analyze customer data and build a Looker Studio dashboard that uncovers key patterns and insights. Your findings will help shape retention strategies, improve customer loyalty, and protect revenue. The stakes are high—Janet and the leadership team are counting on data-driven solutions to turn things around</a:t>
            </a:r>
            <a:endParaRPr>
              <a:solidFill>
                <a:schemeClr val="lt1"/>
              </a:solidFill>
              <a:latin typeface="Raleway Light"/>
              <a:ea typeface="Raleway Light"/>
              <a:cs typeface="Raleway Light"/>
              <a:sym typeface="Raleway Light"/>
            </a:endParaRPr>
          </a:p>
          <a:p>
            <a:pPr indent="0" lvl="0" marL="0" rtl="0" algn="l">
              <a:spcBef>
                <a:spcPts val="1200"/>
              </a:spcBef>
              <a:spcAft>
                <a:spcPts val="0"/>
              </a:spcAft>
              <a:buClr>
                <a:schemeClr val="dk1"/>
              </a:buClr>
              <a:buSzPts val="1100"/>
              <a:buFont typeface="Arial"/>
              <a:buNone/>
            </a:pPr>
            <a:r>
              <a:t/>
            </a:r>
            <a:endParaRPr>
              <a:solidFill>
                <a:schemeClr val="dk1"/>
              </a:solidFill>
              <a:latin typeface="Lato"/>
              <a:ea typeface="Lato"/>
              <a:cs typeface="Lato"/>
              <a:sym typeface="Lato"/>
            </a:endParaRPr>
          </a:p>
          <a:p>
            <a:pPr indent="0" lvl="0" marL="0" rtl="0" algn="l">
              <a:spcBef>
                <a:spcPts val="1600"/>
              </a:spcBef>
              <a:spcAft>
                <a:spcPts val="1200"/>
              </a:spcAft>
              <a:buNone/>
            </a:pPr>
            <a:r>
              <a:t/>
            </a:r>
            <a:endParaRPr>
              <a:solidFill>
                <a:schemeClr val="lt1"/>
              </a:solidFill>
            </a:endParaRPr>
          </a:p>
        </p:txBody>
      </p:sp>
      <p:pic>
        <p:nvPicPr>
          <p:cNvPr id="63" name="Google Shape;63;p14"/>
          <p:cNvPicPr preferRelativeResize="0"/>
          <p:nvPr/>
        </p:nvPicPr>
        <p:blipFill>
          <a:blip r:embed="rId3">
            <a:alphaModFix amt="10000"/>
          </a:blip>
          <a:stretch>
            <a:fillRect/>
          </a:stretch>
        </p:blipFill>
        <p:spPr>
          <a:xfrm>
            <a:off x="0" y="0"/>
            <a:ext cx="914400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153600" y="1866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2672"/>
              <a:buFont typeface="Arial"/>
              <a:buNone/>
            </a:pPr>
            <a:r>
              <a:rPr b="1" lang="en" sz="2577">
                <a:solidFill>
                  <a:schemeClr val="lt1"/>
                </a:solidFill>
                <a:latin typeface="Raleway"/>
                <a:ea typeface="Raleway"/>
                <a:cs typeface="Raleway"/>
                <a:sym typeface="Raleway"/>
              </a:rPr>
              <a:t>STAKEHOLDERS</a:t>
            </a:r>
            <a:r>
              <a:rPr b="1" lang="en" sz="2577">
                <a:solidFill>
                  <a:schemeClr val="lt1"/>
                </a:solidFill>
                <a:latin typeface="Raleway"/>
                <a:ea typeface="Raleway"/>
                <a:cs typeface="Raleway"/>
                <a:sym typeface="Raleway"/>
              </a:rPr>
              <a:t> INVOLVEMENT</a:t>
            </a:r>
            <a:endParaRPr b="1" sz="2577">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endParaRPr>
          </a:p>
        </p:txBody>
      </p:sp>
      <p:sp>
        <p:nvSpPr>
          <p:cNvPr id="69" name="Google Shape;69;p15"/>
          <p:cNvSpPr txBox="1"/>
          <p:nvPr>
            <p:ph idx="1" type="body"/>
          </p:nvPr>
        </p:nvSpPr>
        <p:spPr>
          <a:xfrm>
            <a:off x="153600" y="615375"/>
            <a:ext cx="8204400" cy="4030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en" sz="1929">
                <a:solidFill>
                  <a:schemeClr val="lt1"/>
                </a:solidFill>
                <a:latin typeface="Raleway SemiBold"/>
                <a:ea typeface="Raleway SemiBold"/>
                <a:cs typeface="Raleway SemiBold"/>
                <a:sym typeface="Raleway SemiBold"/>
              </a:rPr>
              <a:t>Internal </a:t>
            </a:r>
            <a:r>
              <a:rPr lang="en" sz="1929">
                <a:solidFill>
                  <a:schemeClr val="lt1"/>
                </a:solidFill>
                <a:latin typeface="Raleway SemiBold"/>
                <a:ea typeface="Raleway SemiBold"/>
                <a:cs typeface="Raleway SemiBold"/>
                <a:sym typeface="Raleway SemiBold"/>
              </a:rPr>
              <a:t>stakeholder</a:t>
            </a:r>
            <a:endParaRPr sz="1929">
              <a:solidFill>
                <a:schemeClr val="lt1"/>
              </a:solidFill>
              <a:latin typeface="Raleway SemiBold"/>
              <a:ea typeface="Raleway SemiBold"/>
              <a:cs typeface="Raleway SemiBold"/>
              <a:sym typeface="Raleway SemiBold"/>
            </a:endParaRPr>
          </a:p>
          <a:p>
            <a:pPr indent="0" lvl="0" marL="0" rtl="0" algn="l">
              <a:lnSpc>
                <a:spcPct val="103000"/>
              </a:lnSpc>
              <a:spcBef>
                <a:spcPts val="0"/>
              </a:spcBef>
              <a:spcAft>
                <a:spcPts val="0"/>
              </a:spcAft>
              <a:buSzPts val="935"/>
              <a:buNone/>
            </a:pPr>
            <a:r>
              <a:t/>
            </a:r>
            <a:endParaRPr sz="1929">
              <a:solidFill>
                <a:schemeClr val="lt1"/>
              </a:solidFill>
              <a:latin typeface="Raleway SemiBold"/>
              <a:ea typeface="Raleway SemiBold"/>
              <a:cs typeface="Raleway SemiBold"/>
              <a:sym typeface="Raleway SemiBold"/>
            </a:endParaRPr>
          </a:p>
          <a:p>
            <a:pPr indent="0" lvl="0" marL="0" rtl="0" algn="l">
              <a:lnSpc>
                <a:spcPct val="103000"/>
              </a:lnSpc>
              <a:spcBef>
                <a:spcPts val="0"/>
              </a:spcBef>
              <a:spcAft>
                <a:spcPts val="0"/>
              </a:spcAft>
              <a:buSzPts val="935"/>
              <a:buNone/>
            </a:pPr>
            <a:r>
              <a:rPr lang="en" sz="1729">
                <a:solidFill>
                  <a:schemeClr val="lt1"/>
                </a:solidFill>
                <a:latin typeface="Raleway SemiBold"/>
                <a:ea typeface="Raleway SemiBold"/>
                <a:cs typeface="Raleway SemiBold"/>
                <a:sym typeface="Raleway SemiBold"/>
              </a:rPr>
              <a:t>1.Retention manager</a:t>
            </a:r>
            <a:endParaRPr sz="1729">
              <a:solidFill>
                <a:schemeClr val="lt1"/>
              </a:solidFill>
              <a:latin typeface="Raleway SemiBold"/>
              <a:ea typeface="Raleway SemiBold"/>
              <a:cs typeface="Raleway SemiBold"/>
              <a:sym typeface="Raleway SemiBold"/>
            </a:endParaRPr>
          </a:p>
          <a:p>
            <a:pPr indent="0" lvl="0" marL="0" rtl="0" algn="l">
              <a:lnSpc>
                <a:spcPct val="103000"/>
              </a:lnSpc>
              <a:spcBef>
                <a:spcPts val="0"/>
              </a:spcBef>
              <a:spcAft>
                <a:spcPts val="0"/>
              </a:spcAft>
              <a:buSzPts val="935"/>
              <a:buNone/>
            </a:pPr>
            <a:r>
              <a:t/>
            </a:r>
            <a:endParaRPr sz="1729">
              <a:solidFill>
                <a:schemeClr val="lt1"/>
              </a:solidFill>
            </a:endParaRPr>
          </a:p>
          <a:p>
            <a:pPr indent="0" lvl="0" marL="0" rtl="0" algn="l">
              <a:lnSpc>
                <a:spcPct val="103000"/>
              </a:lnSpc>
              <a:spcBef>
                <a:spcPts val="0"/>
              </a:spcBef>
              <a:spcAft>
                <a:spcPts val="0"/>
              </a:spcAft>
              <a:buSzPts val="935"/>
              <a:buNone/>
            </a:pPr>
            <a:r>
              <a:rPr lang="en" sz="1729">
                <a:solidFill>
                  <a:schemeClr val="lt1"/>
                </a:solidFill>
                <a:latin typeface="Raleway"/>
                <a:ea typeface="Raleway"/>
                <a:cs typeface="Raleway"/>
                <a:sym typeface="Raleway"/>
              </a:rPr>
              <a:t>Needs: Insight in to churn patterns to design effective strategies.  Key metrics such as contract type, service usage, churn by tenure , prioritize actions.</a:t>
            </a:r>
            <a:endParaRPr sz="1729">
              <a:solidFill>
                <a:schemeClr val="lt1"/>
              </a:solidFill>
              <a:latin typeface="Raleway"/>
              <a:ea typeface="Raleway"/>
              <a:cs typeface="Raleway"/>
              <a:sym typeface="Raleway"/>
            </a:endParaRPr>
          </a:p>
          <a:p>
            <a:pPr indent="0" lvl="0" marL="0" rtl="0" algn="l">
              <a:lnSpc>
                <a:spcPct val="103000"/>
              </a:lnSpc>
              <a:spcBef>
                <a:spcPts val="0"/>
              </a:spcBef>
              <a:spcAft>
                <a:spcPts val="0"/>
              </a:spcAft>
              <a:buSzPts val="935"/>
              <a:buNone/>
            </a:pPr>
            <a:r>
              <a:rPr lang="en" sz="1729">
                <a:solidFill>
                  <a:schemeClr val="lt1"/>
                </a:solidFill>
                <a:latin typeface="Raleway"/>
                <a:ea typeface="Raleway"/>
                <a:cs typeface="Raleway"/>
                <a:sym typeface="Raleway"/>
              </a:rPr>
              <a:t>ANS:  Total customers- 7043</a:t>
            </a:r>
            <a:endParaRPr sz="1729">
              <a:solidFill>
                <a:schemeClr val="lt1"/>
              </a:solidFill>
              <a:latin typeface="Raleway"/>
              <a:ea typeface="Raleway"/>
              <a:cs typeface="Raleway"/>
              <a:sym typeface="Raleway"/>
            </a:endParaRPr>
          </a:p>
          <a:p>
            <a:pPr indent="0" lvl="0" marL="0" rtl="0" algn="l">
              <a:lnSpc>
                <a:spcPct val="103000"/>
              </a:lnSpc>
              <a:spcBef>
                <a:spcPts val="0"/>
              </a:spcBef>
              <a:spcAft>
                <a:spcPts val="0"/>
              </a:spcAft>
              <a:buSzPts val="935"/>
              <a:buNone/>
            </a:pPr>
            <a:r>
              <a:rPr lang="en" sz="1729">
                <a:solidFill>
                  <a:schemeClr val="lt1"/>
                </a:solidFill>
                <a:latin typeface="Raleway"/>
                <a:ea typeface="Raleway"/>
                <a:cs typeface="Raleway"/>
                <a:sym typeface="Raleway"/>
              </a:rPr>
              <a:t>           Churned customers- 1869</a:t>
            </a:r>
            <a:endParaRPr sz="1729">
              <a:solidFill>
                <a:schemeClr val="lt1"/>
              </a:solidFill>
              <a:latin typeface="Raleway"/>
              <a:ea typeface="Raleway"/>
              <a:cs typeface="Raleway"/>
              <a:sym typeface="Raleway"/>
            </a:endParaRPr>
          </a:p>
          <a:p>
            <a:pPr indent="0" lvl="0" marL="0" rtl="0" algn="l">
              <a:lnSpc>
                <a:spcPct val="103000"/>
              </a:lnSpc>
              <a:spcBef>
                <a:spcPts val="0"/>
              </a:spcBef>
              <a:spcAft>
                <a:spcPts val="0"/>
              </a:spcAft>
              <a:buSzPts val="935"/>
              <a:buNone/>
            </a:pPr>
            <a:r>
              <a:rPr lang="en" sz="1729">
                <a:solidFill>
                  <a:schemeClr val="lt1"/>
                </a:solidFill>
                <a:latin typeface="Raleway"/>
                <a:ea typeface="Raleway"/>
                <a:cs typeface="Raleway"/>
                <a:sym typeface="Raleway"/>
              </a:rPr>
              <a:t>           Total revenue-16056169</a:t>
            </a:r>
            <a:endParaRPr sz="1729">
              <a:solidFill>
                <a:schemeClr val="lt1"/>
              </a:solidFill>
              <a:latin typeface="Raleway"/>
              <a:ea typeface="Raleway"/>
              <a:cs typeface="Raleway"/>
              <a:sym typeface="Raleway"/>
            </a:endParaRPr>
          </a:p>
          <a:p>
            <a:pPr indent="0" lvl="0" marL="0" rtl="0" algn="l">
              <a:lnSpc>
                <a:spcPct val="103000"/>
              </a:lnSpc>
              <a:spcBef>
                <a:spcPts val="0"/>
              </a:spcBef>
              <a:spcAft>
                <a:spcPts val="0"/>
              </a:spcAft>
              <a:buSzPts val="935"/>
              <a:buNone/>
            </a:pPr>
            <a:r>
              <a:rPr lang="en" sz="1729">
                <a:solidFill>
                  <a:schemeClr val="lt1"/>
                </a:solidFill>
                <a:latin typeface="Raleway"/>
                <a:ea typeface="Raleway"/>
                <a:cs typeface="Raleway"/>
                <a:sym typeface="Raleway"/>
              </a:rPr>
              <a:t>           Monthly revenue-456117</a:t>
            </a:r>
            <a:endParaRPr sz="1729">
              <a:solidFill>
                <a:schemeClr val="lt1"/>
              </a:solidFill>
              <a:latin typeface="Raleway"/>
              <a:ea typeface="Raleway"/>
              <a:cs typeface="Raleway"/>
              <a:sym typeface="Raleway"/>
            </a:endParaRPr>
          </a:p>
          <a:p>
            <a:pPr indent="0" lvl="0" marL="0" rtl="0" algn="l">
              <a:lnSpc>
                <a:spcPct val="103000"/>
              </a:lnSpc>
              <a:spcBef>
                <a:spcPts val="0"/>
              </a:spcBef>
              <a:spcAft>
                <a:spcPts val="0"/>
              </a:spcAft>
              <a:buSzPts val="935"/>
              <a:buNone/>
            </a:pPr>
            <a:r>
              <a:rPr lang="en" sz="1729">
                <a:solidFill>
                  <a:schemeClr val="lt1"/>
                </a:solidFill>
                <a:latin typeface="Raleway"/>
                <a:ea typeface="Raleway"/>
                <a:cs typeface="Raleway"/>
                <a:sym typeface="Raleway"/>
              </a:rPr>
              <a:t>           Total revenue loss –2862927</a:t>
            </a:r>
            <a:endParaRPr sz="1729">
              <a:solidFill>
                <a:schemeClr val="lt1"/>
              </a:solidFill>
              <a:latin typeface="Raleway"/>
              <a:ea typeface="Raleway"/>
              <a:cs typeface="Raleway"/>
              <a:sym typeface="Raleway"/>
            </a:endParaRPr>
          </a:p>
          <a:p>
            <a:pPr indent="0" lvl="0" marL="0" rtl="0" algn="l">
              <a:lnSpc>
                <a:spcPct val="103000"/>
              </a:lnSpc>
              <a:spcBef>
                <a:spcPts val="0"/>
              </a:spcBef>
              <a:spcAft>
                <a:spcPts val="0"/>
              </a:spcAft>
              <a:buSzPts val="935"/>
              <a:buNone/>
            </a:pPr>
            <a:r>
              <a:rPr lang="en" sz="1729">
                <a:solidFill>
                  <a:schemeClr val="lt1"/>
                </a:solidFill>
                <a:latin typeface="Raleway"/>
                <a:ea typeface="Raleway"/>
                <a:cs typeface="Raleway"/>
                <a:sym typeface="Raleway"/>
              </a:rPr>
              <a:t>            Monthly revenue loss- 139131</a:t>
            </a:r>
            <a:endParaRPr sz="1729">
              <a:solidFill>
                <a:schemeClr val="lt1"/>
              </a:solidFill>
              <a:latin typeface="Raleway"/>
              <a:ea typeface="Raleway"/>
              <a:cs typeface="Raleway"/>
              <a:sym typeface="Raleway"/>
            </a:endParaRPr>
          </a:p>
          <a:p>
            <a:pPr indent="0" lvl="0" marL="0" rtl="0" algn="l">
              <a:lnSpc>
                <a:spcPct val="103000"/>
              </a:lnSpc>
              <a:spcBef>
                <a:spcPts val="0"/>
              </a:spcBef>
              <a:spcAft>
                <a:spcPts val="0"/>
              </a:spcAft>
              <a:buClr>
                <a:schemeClr val="dk1"/>
              </a:buClr>
              <a:buSzPts val="935"/>
              <a:buFont typeface="Arial"/>
              <a:buNone/>
            </a:pPr>
            <a:r>
              <a:rPr lang="en" sz="1729">
                <a:solidFill>
                  <a:schemeClr val="lt1"/>
                </a:solidFill>
                <a:latin typeface="Raleway"/>
                <a:ea typeface="Raleway"/>
                <a:cs typeface="Raleway"/>
                <a:sym typeface="Raleway"/>
              </a:rPr>
              <a:t>Churn by tenure-  50% of the churned customers are less than three months tenure, so focused on new customer’s demand.</a:t>
            </a:r>
            <a:endParaRPr sz="1729">
              <a:solidFill>
                <a:schemeClr val="lt1"/>
              </a:solidFill>
              <a:latin typeface="Raleway"/>
              <a:ea typeface="Raleway"/>
              <a:cs typeface="Raleway"/>
              <a:sym typeface="Raleway"/>
            </a:endParaRPr>
          </a:p>
          <a:p>
            <a:pPr indent="0" lvl="0" marL="0" rtl="0" algn="l">
              <a:lnSpc>
                <a:spcPct val="103000"/>
              </a:lnSpc>
              <a:spcBef>
                <a:spcPts val="0"/>
              </a:spcBef>
              <a:spcAft>
                <a:spcPts val="0"/>
              </a:spcAft>
              <a:buClr>
                <a:schemeClr val="dk1"/>
              </a:buClr>
              <a:buSzPts val="935"/>
              <a:buFont typeface="Arial"/>
              <a:buNone/>
            </a:pPr>
            <a:r>
              <a:rPr lang="en" sz="1729">
                <a:solidFill>
                  <a:schemeClr val="lt1"/>
                </a:solidFill>
                <a:latin typeface="Raleway"/>
                <a:ea typeface="Raleway"/>
                <a:cs typeface="Raleway"/>
                <a:sym typeface="Raleway"/>
              </a:rPr>
              <a:t>Contract type- month to month=1655, one year=166, two year =48</a:t>
            </a:r>
            <a:endParaRPr sz="1729">
              <a:solidFill>
                <a:schemeClr val="lt1"/>
              </a:solidFill>
              <a:latin typeface="Raleway"/>
              <a:ea typeface="Raleway"/>
              <a:cs typeface="Raleway"/>
              <a:sym typeface="Raleway"/>
            </a:endParaRPr>
          </a:p>
          <a:p>
            <a:pPr indent="0" lvl="0" marL="0" rtl="0" algn="l">
              <a:lnSpc>
                <a:spcPct val="95000"/>
              </a:lnSpc>
              <a:spcBef>
                <a:spcPts val="0"/>
              </a:spcBef>
              <a:spcAft>
                <a:spcPts val="1200"/>
              </a:spcAft>
              <a:buSzPts val="935"/>
              <a:buNone/>
            </a:pPr>
            <a:r>
              <a:t/>
            </a:r>
            <a:endParaRPr sz="1729">
              <a:solidFill>
                <a:schemeClr val="lt1"/>
              </a:solidFill>
              <a:latin typeface="Raleway"/>
              <a:ea typeface="Raleway"/>
              <a:cs typeface="Raleway"/>
              <a:sym typeface="Raleway"/>
            </a:endParaRPr>
          </a:p>
        </p:txBody>
      </p:sp>
      <p:pic>
        <p:nvPicPr>
          <p:cNvPr id="70" name="Google Shape;70;p15"/>
          <p:cNvPicPr preferRelativeResize="0"/>
          <p:nvPr/>
        </p:nvPicPr>
        <p:blipFill>
          <a:blip r:embed="rId3">
            <a:alphaModFix amt="13000"/>
          </a:blip>
          <a:stretch>
            <a:fillRect/>
          </a:stretch>
        </p:blipFill>
        <p:spPr>
          <a:xfrm>
            <a:off x="70031" y="0"/>
            <a:ext cx="9003940"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74" name="Shape 74"/>
        <p:cNvGrpSpPr/>
        <p:nvPr/>
      </p:nvGrpSpPr>
      <p:grpSpPr>
        <a:xfrm>
          <a:off x="0" y="0"/>
          <a:ext cx="0" cy="0"/>
          <a:chOff x="0" y="0"/>
          <a:chExt cx="0" cy="0"/>
        </a:xfrm>
      </p:grpSpPr>
      <p:sp>
        <p:nvSpPr>
          <p:cNvPr id="75" name="Google Shape;75;p16"/>
          <p:cNvSpPr txBox="1"/>
          <p:nvPr/>
        </p:nvSpPr>
        <p:spPr>
          <a:xfrm>
            <a:off x="260700" y="204325"/>
            <a:ext cx="8455200" cy="48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aleway SemiBold"/>
                <a:ea typeface="Raleway SemiBold"/>
                <a:cs typeface="Raleway SemiBold"/>
                <a:sym typeface="Raleway SemiBold"/>
              </a:rPr>
              <a:t>2. Marketing Team</a:t>
            </a:r>
            <a:endParaRPr sz="18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800">
              <a:solidFill>
                <a:schemeClr val="lt1"/>
              </a:solidFill>
              <a:latin typeface="Raleway SemiBold"/>
              <a:ea typeface="Raleway SemiBold"/>
              <a:cs typeface="Raleway SemiBold"/>
              <a:sym typeface="Raleway SemiBold"/>
            </a:endParaRPr>
          </a:p>
          <a:p>
            <a:pPr indent="0" lvl="0" marL="0" rtl="0" algn="l">
              <a:lnSpc>
                <a:spcPct val="150000"/>
              </a:lnSpc>
              <a:spcBef>
                <a:spcPts val="0"/>
              </a:spcBef>
              <a:spcAft>
                <a:spcPts val="0"/>
              </a:spcAft>
              <a:buNone/>
            </a:pPr>
            <a:r>
              <a:rPr lang="en" sz="1700">
                <a:solidFill>
                  <a:schemeClr val="lt1"/>
                </a:solidFill>
                <a:latin typeface="Raleway"/>
                <a:ea typeface="Raleway"/>
                <a:cs typeface="Raleway"/>
                <a:sym typeface="Raleway"/>
              </a:rPr>
              <a:t>Need: Segmentation of high-risk customers : </a:t>
            </a:r>
            <a:endParaRPr sz="1700">
              <a:solidFill>
                <a:schemeClr val="lt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r>
              <a:rPr lang="en" sz="1700">
                <a:solidFill>
                  <a:schemeClr val="lt1"/>
                </a:solidFill>
                <a:latin typeface="Raleway"/>
                <a:ea typeface="Raleway"/>
                <a:cs typeface="Raleway"/>
                <a:sym typeface="Raleway"/>
              </a:rPr>
              <a:t>a)Segmentation of high-risk customers for personalized marketing,</a:t>
            </a:r>
            <a:endParaRPr sz="1700">
              <a:solidFill>
                <a:schemeClr val="lt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r>
              <a:rPr lang="en" sz="1700">
                <a:solidFill>
                  <a:schemeClr val="lt1"/>
                </a:solidFill>
                <a:latin typeface="Raleway"/>
                <a:ea typeface="Raleway"/>
                <a:cs typeface="Raleway"/>
                <a:sym typeface="Raleway"/>
              </a:rPr>
              <a:t>b)Understanding of demographic and service preferences to tailor retention offers .</a:t>
            </a:r>
            <a:endParaRPr sz="1700">
              <a:solidFill>
                <a:schemeClr val="lt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r>
              <a:rPr lang="en" sz="1700">
                <a:solidFill>
                  <a:schemeClr val="lt1"/>
                </a:solidFill>
                <a:latin typeface="Raleway"/>
                <a:ea typeface="Raleway"/>
                <a:cs typeface="Raleway"/>
                <a:sym typeface="Raleway"/>
              </a:rPr>
              <a:t>c) Metric highlighting promotional effectiveness on churn rates</a:t>
            </a:r>
            <a:endParaRPr sz="1700">
              <a:solidFill>
                <a:schemeClr val="lt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r>
              <a:rPr lang="en" sz="1700">
                <a:solidFill>
                  <a:schemeClr val="lt1"/>
                </a:solidFill>
                <a:latin typeface="Raleway"/>
                <a:ea typeface="Raleway"/>
                <a:cs typeface="Raleway"/>
                <a:sym typeface="Raleway"/>
              </a:rPr>
              <a:t>ANS:a)currently 913 customers raised the ticket to admin verify that to solve it or not ,297 customers raised ticket in tech team verify that to solve it or not.</a:t>
            </a:r>
            <a:endParaRPr sz="1700">
              <a:solidFill>
                <a:schemeClr val="lt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r>
              <a:rPr lang="en" sz="1700">
                <a:solidFill>
                  <a:schemeClr val="lt1"/>
                </a:solidFill>
                <a:latin typeface="Raleway"/>
                <a:ea typeface="Raleway"/>
                <a:cs typeface="Raleway"/>
                <a:sym typeface="Raleway"/>
              </a:rPr>
              <a:t>b)Focus on electronic check customers , more than one thousand churned customers are using this method to pay.</a:t>
            </a:r>
            <a:endParaRPr sz="1700">
              <a:solidFill>
                <a:schemeClr val="lt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r>
              <a:rPr lang="en" sz="1700">
                <a:solidFill>
                  <a:schemeClr val="lt1"/>
                </a:solidFill>
                <a:latin typeface="Raleway"/>
                <a:ea typeface="Raleway"/>
                <a:cs typeface="Raleway"/>
                <a:sym typeface="Raleway"/>
              </a:rPr>
              <a:t>Month to month paying customers churned 441, one year and two year are negligible</a:t>
            </a:r>
            <a:endParaRPr sz="1700">
              <a:solidFill>
                <a:schemeClr val="lt1"/>
              </a:solidFill>
              <a:latin typeface="Raleway"/>
              <a:ea typeface="Raleway"/>
              <a:cs typeface="Raleway"/>
              <a:sym typeface="Raleway"/>
            </a:endParaRPr>
          </a:p>
          <a:p>
            <a:pPr indent="0" lvl="0" marL="0" rtl="0" algn="l">
              <a:lnSpc>
                <a:spcPct val="150000"/>
              </a:lnSpc>
              <a:spcBef>
                <a:spcPts val="0"/>
              </a:spcBef>
              <a:spcAft>
                <a:spcPts val="0"/>
              </a:spcAft>
              <a:buNone/>
            </a:pPr>
            <a:r>
              <a:t/>
            </a:r>
            <a:endParaRPr sz="1700">
              <a:solidFill>
                <a:schemeClr val="lt1"/>
              </a:solidFill>
              <a:latin typeface="Raleway SemiBold"/>
              <a:ea typeface="Raleway SemiBold"/>
              <a:cs typeface="Raleway SemiBold"/>
              <a:sym typeface="Raleway SemiBold"/>
            </a:endParaRPr>
          </a:p>
          <a:p>
            <a:pPr indent="0" lvl="0" marL="0" rtl="0" algn="l">
              <a:lnSpc>
                <a:spcPct val="150000"/>
              </a:lnSpc>
              <a:spcBef>
                <a:spcPts val="0"/>
              </a:spcBef>
              <a:spcAft>
                <a:spcPts val="0"/>
              </a:spcAft>
              <a:buNone/>
            </a:pPr>
            <a:r>
              <a:t/>
            </a:r>
            <a:endParaRPr sz="1700">
              <a:solidFill>
                <a:schemeClr val="lt1"/>
              </a:solidFill>
            </a:endParaRPr>
          </a:p>
        </p:txBody>
      </p:sp>
      <p:pic>
        <p:nvPicPr>
          <p:cNvPr id="76" name="Google Shape;76;p16"/>
          <p:cNvPicPr preferRelativeResize="0"/>
          <p:nvPr/>
        </p:nvPicPr>
        <p:blipFill>
          <a:blip r:embed="rId3">
            <a:alphaModFix amt="15000"/>
          </a:blip>
          <a:stretch>
            <a:fillRect/>
          </a:stretch>
        </p:blipFill>
        <p:spPr>
          <a:xfrm>
            <a:off x="70031" y="0"/>
            <a:ext cx="900394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80" name="Shape 80"/>
        <p:cNvGrpSpPr/>
        <p:nvPr/>
      </p:nvGrpSpPr>
      <p:grpSpPr>
        <a:xfrm>
          <a:off x="0" y="0"/>
          <a:ext cx="0" cy="0"/>
          <a:chOff x="0" y="0"/>
          <a:chExt cx="0" cy="0"/>
        </a:xfrm>
      </p:grpSpPr>
      <p:sp>
        <p:nvSpPr>
          <p:cNvPr id="81" name="Google Shape;81;p17"/>
          <p:cNvSpPr txBox="1"/>
          <p:nvPr/>
        </p:nvSpPr>
        <p:spPr>
          <a:xfrm>
            <a:off x="143275" y="145625"/>
            <a:ext cx="7609500" cy="41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2" name="Google Shape;82;p17"/>
          <p:cNvSpPr txBox="1"/>
          <p:nvPr/>
        </p:nvSpPr>
        <p:spPr>
          <a:xfrm>
            <a:off x="143275" y="180850"/>
            <a:ext cx="8866200" cy="481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Raleway SemiBold"/>
                <a:ea typeface="Raleway SemiBold"/>
                <a:cs typeface="Raleway SemiBold"/>
                <a:sym typeface="Raleway SemiBold"/>
              </a:rPr>
              <a:t>3.Customer Support Team</a:t>
            </a:r>
            <a:endParaRPr sz="1800">
              <a:solidFill>
                <a:schemeClr val="lt1"/>
              </a:solidFill>
              <a:latin typeface="Raleway SemiBold"/>
              <a:ea typeface="Raleway SemiBold"/>
              <a:cs typeface="Raleway SemiBold"/>
              <a:sym typeface="Raleway SemiBold"/>
            </a:endParaRPr>
          </a:p>
          <a:p>
            <a:pPr indent="0" lvl="0" marL="0" rtl="0" algn="l">
              <a:lnSpc>
                <a:spcPct val="115000"/>
              </a:lnSpc>
              <a:spcBef>
                <a:spcPts val="0"/>
              </a:spcBef>
              <a:spcAft>
                <a:spcPts val="0"/>
              </a:spcAft>
              <a:buNone/>
            </a:pPr>
            <a:r>
              <a:t/>
            </a:r>
            <a:endParaRPr sz="1800">
              <a:solidFill>
                <a:schemeClr val="lt1"/>
              </a:solidFill>
              <a:latin typeface="Raleway SemiBold"/>
              <a:ea typeface="Raleway SemiBold"/>
              <a:cs typeface="Raleway SemiBold"/>
              <a:sym typeface="Raleway SemiBold"/>
            </a:endParaRPr>
          </a:p>
          <a:p>
            <a:pPr indent="0" lvl="0" marL="0" rtl="0" algn="l">
              <a:lnSpc>
                <a:spcPct val="115000"/>
              </a:lnSpc>
              <a:spcBef>
                <a:spcPts val="0"/>
              </a:spcBef>
              <a:spcAft>
                <a:spcPts val="0"/>
              </a:spcAft>
              <a:buNone/>
            </a:pPr>
            <a:r>
              <a:rPr lang="en" sz="1800">
                <a:solidFill>
                  <a:schemeClr val="lt1"/>
                </a:solidFill>
                <a:latin typeface="Raleway"/>
                <a:ea typeface="Raleway"/>
                <a:cs typeface="Raleway"/>
                <a:sym typeface="Raleway"/>
              </a:rPr>
              <a:t>Need :a) Relationship between admin ticket and tech ticket and churn?</a:t>
            </a:r>
            <a:endParaRPr sz="18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rPr lang="en" sz="1800">
                <a:solidFill>
                  <a:schemeClr val="lt1"/>
                </a:solidFill>
                <a:latin typeface="Raleway"/>
                <a:ea typeface="Raleway"/>
                <a:cs typeface="Raleway"/>
                <a:sym typeface="Raleway"/>
              </a:rPr>
              <a:t>            b) Identification in gaps in support services that contribute to churn.</a:t>
            </a:r>
            <a:endParaRPr sz="18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t/>
            </a:r>
            <a:endParaRPr sz="18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rPr lang="en" sz="1800">
                <a:solidFill>
                  <a:schemeClr val="lt1"/>
                </a:solidFill>
                <a:latin typeface="Raleway"/>
                <a:ea typeface="Raleway"/>
                <a:cs typeface="Raleway"/>
                <a:sym typeface="Raleway"/>
              </a:rPr>
              <a:t>Ans   : a)Currently 913 customers raised the ticket to admin verify that to solve it or not ,297 customers raised ticket in tech team verify that to solve it or not, 84 customer raised ticket more than 3 times to tech team.361 customer raised ticket more than three times in admin team solve them immediately.</a:t>
            </a:r>
            <a:endParaRPr sz="18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t/>
            </a:r>
            <a:endParaRPr sz="18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rPr lang="en" sz="1800">
                <a:solidFill>
                  <a:schemeClr val="lt1"/>
                </a:solidFill>
                <a:latin typeface="Raleway"/>
                <a:ea typeface="Raleway"/>
                <a:cs typeface="Raleway"/>
                <a:sym typeface="Raleway"/>
              </a:rPr>
              <a:t>b)70% of churned customers using </a:t>
            </a:r>
            <a:r>
              <a:rPr lang="en" sz="1800">
                <a:solidFill>
                  <a:schemeClr val="lt1"/>
                </a:solidFill>
                <a:latin typeface="Raleway"/>
                <a:ea typeface="Raleway"/>
                <a:cs typeface="Raleway"/>
                <a:sym typeface="Raleway"/>
              </a:rPr>
              <a:t>fiber optics</a:t>
            </a:r>
            <a:r>
              <a:rPr lang="en" sz="1800">
                <a:solidFill>
                  <a:schemeClr val="lt1"/>
                </a:solidFill>
                <a:latin typeface="Raleway"/>
                <a:ea typeface="Raleway"/>
                <a:cs typeface="Raleway"/>
                <a:sym typeface="Raleway"/>
              </a:rPr>
              <a:t>  internet service please provide a good service, majority of the churned customers not raised tickets , suggest </a:t>
            </a:r>
            <a:r>
              <a:rPr lang="en" sz="1800">
                <a:solidFill>
                  <a:schemeClr val="lt1"/>
                </a:solidFill>
                <a:latin typeface="Raleway"/>
                <a:ea typeface="Raleway"/>
                <a:cs typeface="Raleway"/>
                <a:sym typeface="Raleway"/>
              </a:rPr>
              <a:t>feedback</a:t>
            </a:r>
            <a:r>
              <a:rPr lang="en" sz="1800">
                <a:solidFill>
                  <a:schemeClr val="lt1"/>
                </a:solidFill>
                <a:latin typeface="Raleway"/>
                <a:ea typeface="Raleway"/>
                <a:cs typeface="Raleway"/>
                <a:sym typeface="Raleway"/>
              </a:rPr>
              <a:t> form.</a:t>
            </a:r>
            <a:endParaRPr sz="18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t/>
            </a:r>
            <a:endParaRPr sz="18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800">
              <a:solidFill>
                <a:schemeClr val="dk2"/>
              </a:solidFill>
            </a:endParaRPr>
          </a:p>
        </p:txBody>
      </p:sp>
      <p:pic>
        <p:nvPicPr>
          <p:cNvPr id="83" name="Google Shape;83;p17"/>
          <p:cNvPicPr preferRelativeResize="0"/>
          <p:nvPr/>
        </p:nvPicPr>
        <p:blipFill>
          <a:blip r:embed="rId3">
            <a:alphaModFix amt="15000"/>
          </a:blip>
          <a:stretch>
            <a:fillRect/>
          </a:stretch>
        </p:blipFill>
        <p:spPr>
          <a:xfrm>
            <a:off x="-68100" y="0"/>
            <a:ext cx="9282124"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87" name="Shape 87"/>
        <p:cNvGrpSpPr/>
        <p:nvPr/>
      </p:nvGrpSpPr>
      <p:grpSpPr>
        <a:xfrm>
          <a:off x="0" y="0"/>
          <a:ext cx="0" cy="0"/>
          <a:chOff x="0" y="0"/>
          <a:chExt cx="0" cy="0"/>
        </a:xfrm>
      </p:grpSpPr>
      <p:sp>
        <p:nvSpPr>
          <p:cNvPr id="88" name="Google Shape;88;p18"/>
          <p:cNvSpPr txBox="1"/>
          <p:nvPr/>
        </p:nvSpPr>
        <p:spPr>
          <a:xfrm>
            <a:off x="178500" y="204325"/>
            <a:ext cx="8689800" cy="47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aleway SemiBold"/>
                <a:ea typeface="Raleway SemiBold"/>
                <a:cs typeface="Raleway SemiBold"/>
                <a:sym typeface="Raleway SemiBold"/>
              </a:rPr>
              <a:t>4. Finance team</a:t>
            </a:r>
            <a:endParaRPr sz="18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800">
              <a:solidFill>
                <a:schemeClr val="lt1"/>
              </a:solidFill>
              <a:latin typeface="Raleway SemiBold"/>
              <a:ea typeface="Raleway SemiBold"/>
              <a:cs typeface="Raleway SemiBold"/>
              <a:sym typeface="Raleway SemiBold"/>
            </a:endParaRPr>
          </a:p>
          <a:p>
            <a:pPr indent="0" lvl="0" marL="0" rtl="0" algn="l">
              <a:lnSpc>
                <a:spcPct val="115000"/>
              </a:lnSpc>
              <a:spcBef>
                <a:spcPts val="0"/>
              </a:spcBef>
              <a:spcAft>
                <a:spcPts val="0"/>
              </a:spcAft>
              <a:buClr>
                <a:schemeClr val="dk1"/>
              </a:buClr>
              <a:buSzPts val="1100"/>
              <a:buFont typeface="Arial"/>
              <a:buNone/>
            </a:pPr>
            <a:r>
              <a:rPr lang="en" sz="1900">
                <a:solidFill>
                  <a:schemeClr val="lt1"/>
                </a:solidFill>
                <a:latin typeface="Raleway"/>
                <a:ea typeface="Raleway"/>
                <a:cs typeface="Raleway"/>
                <a:sym typeface="Raleway"/>
              </a:rPr>
              <a:t>Need: a) quantification of revenue loss due to churn?</a:t>
            </a:r>
            <a:endParaRPr sz="19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 sz="1900">
                <a:solidFill>
                  <a:schemeClr val="lt1"/>
                </a:solidFill>
                <a:latin typeface="Raleway"/>
                <a:ea typeface="Raleway"/>
                <a:cs typeface="Raleway"/>
                <a:sym typeface="Raleway"/>
              </a:rPr>
              <a:t> </a:t>
            </a:r>
            <a:r>
              <a:rPr lang="en" sz="1900">
                <a:solidFill>
                  <a:schemeClr val="lt1"/>
                </a:solidFill>
                <a:latin typeface="Raleway"/>
                <a:ea typeface="Raleway"/>
                <a:cs typeface="Raleway"/>
                <a:sym typeface="Raleway"/>
              </a:rPr>
              <a:t>b</a:t>
            </a:r>
            <a:r>
              <a:rPr lang="en" sz="1900">
                <a:solidFill>
                  <a:schemeClr val="lt1"/>
                </a:solidFill>
                <a:latin typeface="Raleway"/>
                <a:ea typeface="Raleway"/>
                <a:cs typeface="Raleway"/>
                <a:sym typeface="Raleway"/>
              </a:rPr>
              <a:t>) Insight </a:t>
            </a:r>
            <a:r>
              <a:rPr lang="en" sz="1900">
                <a:solidFill>
                  <a:schemeClr val="lt1"/>
                </a:solidFill>
                <a:latin typeface="Raleway"/>
                <a:ea typeface="Raleway"/>
                <a:cs typeface="Raleway"/>
                <a:sym typeface="Raleway"/>
              </a:rPr>
              <a:t>into</a:t>
            </a:r>
            <a:r>
              <a:rPr lang="en" sz="1900">
                <a:solidFill>
                  <a:schemeClr val="lt1"/>
                </a:solidFill>
                <a:latin typeface="Raleway"/>
                <a:ea typeface="Raleway"/>
                <a:cs typeface="Raleway"/>
                <a:sym typeface="Raleway"/>
              </a:rPr>
              <a:t> the cost benefit of implementing customer loyality program.</a:t>
            </a:r>
            <a:endParaRPr sz="19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 sz="1900">
                <a:solidFill>
                  <a:schemeClr val="lt1"/>
                </a:solidFill>
                <a:latin typeface="Raleway"/>
                <a:ea typeface="Raleway"/>
                <a:cs typeface="Raleway"/>
                <a:sym typeface="Raleway"/>
              </a:rPr>
              <a:t>ANS: Gross revenue – 16056169</a:t>
            </a:r>
            <a:endParaRPr sz="19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 sz="1900">
                <a:solidFill>
                  <a:schemeClr val="lt1"/>
                </a:solidFill>
                <a:latin typeface="Raleway"/>
                <a:ea typeface="Raleway"/>
                <a:cs typeface="Raleway"/>
                <a:sym typeface="Raleway"/>
              </a:rPr>
              <a:t>Revenue loss – 2862927</a:t>
            </a:r>
            <a:endParaRPr sz="19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 sz="1900">
                <a:solidFill>
                  <a:schemeClr val="lt1"/>
                </a:solidFill>
                <a:latin typeface="Raleway"/>
                <a:ea typeface="Raleway"/>
                <a:cs typeface="Raleway"/>
                <a:sym typeface="Raleway"/>
              </a:rPr>
              <a:t>Percentage of rev loss- 17.83%</a:t>
            </a:r>
            <a:endParaRPr sz="19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 sz="1900">
                <a:solidFill>
                  <a:schemeClr val="lt1"/>
                </a:solidFill>
                <a:latin typeface="Raleway"/>
                <a:ea typeface="Raleway"/>
                <a:cs typeface="Raleway"/>
                <a:sym typeface="Raleway"/>
              </a:rPr>
              <a:t>Monthly revenue -456117</a:t>
            </a:r>
            <a:endParaRPr sz="19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 sz="1900">
                <a:solidFill>
                  <a:schemeClr val="lt1"/>
                </a:solidFill>
                <a:latin typeface="Raleway"/>
                <a:ea typeface="Raleway"/>
                <a:cs typeface="Raleway"/>
                <a:sym typeface="Raleway"/>
              </a:rPr>
              <a:t>Monthly rev loss -139131</a:t>
            </a:r>
            <a:endParaRPr sz="19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rPr lang="en" sz="1900">
                <a:solidFill>
                  <a:schemeClr val="lt1"/>
                </a:solidFill>
                <a:latin typeface="Raleway"/>
                <a:ea typeface="Raleway"/>
                <a:cs typeface="Raleway"/>
                <a:sym typeface="Raleway"/>
              </a:rPr>
              <a:t>Percentage of rev loss-30.50%</a:t>
            </a:r>
            <a:endParaRPr sz="19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t/>
            </a:r>
            <a:endParaRPr sz="19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 sz="1900">
                <a:solidFill>
                  <a:schemeClr val="lt1"/>
                </a:solidFill>
                <a:latin typeface="Raleway"/>
                <a:ea typeface="Raleway"/>
                <a:cs typeface="Raleway"/>
                <a:sym typeface="Raleway"/>
              </a:rPr>
              <a:t>These customers are new month to month paying customers so customer service team should more concern about this.</a:t>
            </a:r>
            <a:endParaRPr sz="1900">
              <a:solidFill>
                <a:schemeClr val="lt1"/>
              </a:solidFill>
              <a:latin typeface="Raleway"/>
              <a:ea typeface="Raleway"/>
              <a:cs typeface="Raleway"/>
              <a:sym typeface="Raleway"/>
            </a:endParaRPr>
          </a:p>
          <a:p>
            <a:pPr indent="0" lvl="0" marL="0" rtl="0" algn="l">
              <a:spcBef>
                <a:spcPts val="0"/>
              </a:spcBef>
              <a:spcAft>
                <a:spcPts val="0"/>
              </a:spcAft>
              <a:buNone/>
            </a:pPr>
            <a:r>
              <a:t/>
            </a:r>
            <a:endParaRPr sz="19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800">
              <a:solidFill>
                <a:schemeClr val="dk2"/>
              </a:solidFill>
            </a:endParaRPr>
          </a:p>
        </p:txBody>
      </p:sp>
      <p:pic>
        <p:nvPicPr>
          <p:cNvPr id="89" name="Google Shape;89;p18"/>
          <p:cNvPicPr preferRelativeResize="0"/>
          <p:nvPr/>
        </p:nvPicPr>
        <p:blipFill>
          <a:blip r:embed="rId3">
            <a:alphaModFix amt="10000"/>
          </a:blip>
          <a:stretch>
            <a:fillRect/>
          </a:stretch>
        </p:blipFill>
        <p:spPr>
          <a:xfrm>
            <a:off x="70031" y="0"/>
            <a:ext cx="9003940"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93" name="Shape 93"/>
        <p:cNvGrpSpPr/>
        <p:nvPr/>
      </p:nvGrpSpPr>
      <p:grpSpPr>
        <a:xfrm>
          <a:off x="0" y="0"/>
          <a:ext cx="0" cy="0"/>
          <a:chOff x="0" y="0"/>
          <a:chExt cx="0" cy="0"/>
        </a:xfrm>
      </p:grpSpPr>
      <p:sp>
        <p:nvSpPr>
          <p:cNvPr id="94" name="Google Shape;94;p19"/>
          <p:cNvSpPr txBox="1"/>
          <p:nvPr/>
        </p:nvSpPr>
        <p:spPr>
          <a:xfrm>
            <a:off x="119775" y="157350"/>
            <a:ext cx="8854500" cy="482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Raleway SemiBold"/>
                <a:ea typeface="Raleway SemiBold"/>
                <a:cs typeface="Raleway SemiBold"/>
                <a:sym typeface="Raleway SemiBold"/>
              </a:rPr>
              <a:t>5.Executive leadership</a:t>
            </a:r>
            <a:endParaRPr sz="1800">
              <a:solidFill>
                <a:schemeClr val="lt1"/>
              </a:solidFill>
              <a:latin typeface="Raleway SemiBold"/>
              <a:ea typeface="Raleway SemiBold"/>
              <a:cs typeface="Raleway SemiBold"/>
              <a:sym typeface="Raleway SemiBold"/>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lt1"/>
                </a:solidFill>
              </a:rPr>
              <a:t>Need : a) A high-level insight and recommendation from the analysis</a:t>
            </a:r>
            <a:endParaRPr sz="18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lt1"/>
                </a:solidFill>
              </a:rPr>
              <a:t>b)Visualization of KPI’S to monitor churn trends evaluate retention strategies success</a:t>
            </a:r>
            <a:endParaRPr sz="18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lt1"/>
                </a:solidFill>
              </a:rPr>
              <a:t>ANS: a) Total churned customers is 1869 and the customer who pays the service charge month to month is 1655. which means 88.55% customers churned pay’s month to month.</a:t>
            </a:r>
            <a:endParaRPr sz="1800">
              <a:solidFill>
                <a:schemeClr val="lt1"/>
              </a:solidFill>
            </a:endParaRPr>
          </a:p>
          <a:p>
            <a:pPr indent="0" lvl="0" marL="0" rtl="0" algn="l">
              <a:lnSpc>
                <a:spcPct val="115000"/>
              </a:lnSpc>
              <a:spcBef>
                <a:spcPts val="0"/>
              </a:spcBef>
              <a:spcAft>
                <a:spcPts val="0"/>
              </a:spcAft>
              <a:buNone/>
            </a:pPr>
            <a:r>
              <a:rPr lang="en" sz="1800">
                <a:solidFill>
                  <a:schemeClr val="lt1"/>
                </a:solidFill>
              </a:rPr>
              <a:t>58.85%(1100) churned customers using electronic check. </a:t>
            </a:r>
            <a:br>
              <a:rPr lang="en" sz="1800">
                <a:solidFill>
                  <a:schemeClr val="lt1"/>
                </a:solidFill>
              </a:rPr>
            </a:br>
            <a:r>
              <a:rPr lang="en" sz="1800">
                <a:solidFill>
                  <a:schemeClr val="lt1"/>
                </a:solidFill>
              </a:rPr>
              <a:t>b) </a:t>
            </a:r>
            <a:r>
              <a:rPr lang="en" sz="1800" u="sng">
                <a:solidFill>
                  <a:schemeClr val="hlink"/>
                </a:solidFill>
                <a:hlinkClick r:id="rId3"/>
              </a:rPr>
              <a:t>Insights</a:t>
            </a:r>
            <a:endParaRPr sz="1800">
              <a:solidFill>
                <a:schemeClr val="lt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pic>
        <p:nvPicPr>
          <p:cNvPr id="95" name="Google Shape;95;p19"/>
          <p:cNvPicPr preferRelativeResize="0"/>
          <p:nvPr/>
        </p:nvPicPr>
        <p:blipFill>
          <a:blip r:embed="rId4">
            <a:alphaModFix amt="13000"/>
          </a:blip>
          <a:stretch>
            <a:fillRect/>
          </a:stretch>
        </p:blipFill>
        <p:spPr>
          <a:xfrm>
            <a:off x="-70025" y="0"/>
            <a:ext cx="9214024"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99" name="Shape 99"/>
        <p:cNvGrpSpPr/>
        <p:nvPr/>
      </p:nvGrpSpPr>
      <p:grpSpPr>
        <a:xfrm>
          <a:off x="0" y="0"/>
          <a:ext cx="0" cy="0"/>
          <a:chOff x="0" y="0"/>
          <a:chExt cx="0" cy="0"/>
        </a:xfrm>
      </p:grpSpPr>
      <p:sp>
        <p:nvSpPr>
          <p:cNvPr id="100" name="Google Shape;100;p20"/>
          <p:cNvSpPr txBox="1"/>
          <p:nvPr/>
        </p:nvSpPr>
        <p:spPr>
          <a:xfrm>
            <a:off x="119775" y="157350"/>
            <a:ext cx="8784000" cy="47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aleway SemiBold"/>
                <a:ea typeface="Raleway SemiBold"/>
                <a:cs typeface="Raleway SemiBold"/>
                <a:sym typeface="Raleway SemiBold"/>
              </a:rPr>
              <a:t>6.External Stakeholders</a:t>
            </a:r>
            <a:endParaRPr sz="18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 sz="1800">
                <a:solidFill>
                  <a:schemeClr val="lt1"/>
                </a:solidFill>
                <a:latin typeface="Raleway"/>
                <a:ea typeface="Raleway"/>
                <a:cs typeface="Raleway"/>
                <a:sym typeface="Raleway"/>
              </a:rPr>
              <a:t>Need: a) improve service quality and pricing structure</a:t>
            </a:r>
            <a:endParaRPr sz="1800">
              <a:solidFill>
                <a:schemeClr val="lt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en" sz="1800">
                <a:solidFill>
                  <a:schemeClr val="lt1"/>
                </a:solidFill>
                <a:latin typeface="Raleway"/>
                <a:ea typeface="Raleway"/>
                <a:cs typeface="Raleway"/>
                <a:sym typeface="Raleway"/>
              </a:rPr>
              <a:t>b) Resolution of pain points such as technical issues and billing concern.</a:t>
            </a:r>
            <a:endParaRPr sz="18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rPr lang="en" sz="1800">
                <a:solidFill>
                  <a:schemeClr val="lt1"/>
                </a:solidFill>
                <a:latin typeface="Raleway"/>
                <a:ea typeface="Raleway"/>
                <a:cs typeface="Raleway"/>
                <a:sym typeface="Raleway"/>
              </a:rPr>
              <a:t>ANS :</a:t>
            </a:r>
            <a:endParaRPr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chemeClr val="lt1"/>
              </a:buClr>
              <a:buSzPts val="1800"/>
              <a:buFont typeface="Raleway"/>
              <a:buChar char="●"/>
            </a:pPr>
            <a:r>
              <a:rPr lang="en" sz="1800">
                <a:solidFill>
                  <a:schemeClr val="lt1"/>
                </a:solidFill>
                <a:latin typeface="Raleway"/>
                <a:ea typeface="Raleway"/>
                <a:cs typeface="Raleway"/>
                <a:sym typeface="Raleway"/>
              </a:rPr>
              <a:t>We should more focused on customer service and pending tickets many                customers</a:t>
            </a:r>
            <a:endParaRPr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chemeClr val="lt1"/>
              </a:buClr>
              <a:buSzPts val="1800"/>
              <a:buFont typeface="Raleway"/>
              <a:buChar char="●"/>
            </a:pPr>
            <a:r>
              <a:rPr lang="en" sz="1800">
                <a:solidFill>
                  <a:schemeClr val="lt1"/>
                </a:solidFill>
                <a:latin typeface="Raleway"/>
                <a:ea typeface="Raleway"/>
                <a:cs typeface="Raleway"/>
                <a:sym typeface="Raleway"/>
              </a:rPr>
              <a:t>288 churned customers raised ticket to admin</a:t>
            </a:r>
            <a:endParaRPr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chemeClr val="lt1"/>
              </a:buClr>
              <a:buSzPts val="1800"/>
              <a:buFont typeface="Raleway"/>
              <a:buChar char="●"/>
            </a:pPr>
            <a:r>
              <a:rPr lang="en" sz="1800">
                <a:solidFill>
                  <a:schemeClr val="lt1"/>
                </a:solidFill>
                <a:latin typeface="Raleway"/>
                <a:ea typeface="Raleway"/>
                <a:cs typeface="Raleway"/>
                <a:sym typeface="Raleway"/>
              </a:rPr>
              <a:t>673 churned customers raised tech tickets so our team is responsible to solve this issue</a:t>
            </a:r>
            <a:endParaRPr sz="1800">
              <a:solidFill>
                <a:schemeClr val="lt1"/>
              </a:solidFill>
              <a:latin typeface="Raleway"/>
              <a:ea typeface="Raleway"/>
              <a:cs typeface="Raleway"/>
              <a:sym typeface="Raleway"/>
            </a:endParaRPr>
          </a:p>
          <a:p>
            <a:pPr indent="-342900" lvl="0" marL="457200" rtl="0" algn="l">
              <a:lnSpc>
                <a:spcPct val="115000"/>
              </a:lnSpc>
              <a:spcBef>
                <a:spcPts val="0"/>
              </a:spcBef>
              <a:spcAft>
                <a:spcPts val="0"/>
              </a:spcAft>
              <a:buClr>
                <a:schemeClr val="lt1"/>
              </a:buClr>
              <a:buSzPts val="1800"/>
              <a:buFont typeface="Raleway"/>
              <a:buChar char="●"/>
            </a:pPr>
            <a:r>
              <a:rPr lang="en" sz="1800">
                <a:solidFill>
                  <a:schemeClr val="lt1"/>
                </a:solidFill>
                <a:latin typeface="Raleway"/>
                <a:ea typeface="Raleway"/>
                <a:cs typeface="Raleway"/>
                <a:sym typeface="Raleway"/>
              </a:rPr>
              <a:t>The ticket raised by not churned will solve immediately(tech-297,admin-913)</a:t>
            </a:r>
            <a:endParaRPr sz="1800">
              <a:solidFill>
                <a:schemeClr val="lt1"/>
              </a:solidFill>
              <a:latin typeface="Raleway"/>
              <a:ea typeface="Raleway"/>
              <a:cs typeface="Raleway"/>
              <a:sym typeface="Raleway"/>
            </a:endParaRPr>
          </a:p>
          <a:p>
            <a:pPr indent="0" lvl="0" marL="0" rtl="0" algn="l">
              <a:spcBef>
                <a:spcPts val="0"/>
              </a:spcBef>
              <a:spcAft>
                <a:spcPts val="0"/>
              </a:spcAft>
              <a:buNone/>
            </a:pPr>
            <a:r>
              <a:t/>
            </a:r>
            <a:endParaRPr sz="1800">
              <a:solidFill>
                <a:schemeClr val="lt1"/>
              </a:solidFill>
              <a:latin typeface="Raleway"/>
              <a:ea typeface="Raleway"/>
              <a:cs typeface="Raleway"/>
              <a:sym typeface="Raleway"/>
            </a:endParaRPr>
          </a:p>
        </p:txBody>
      </p:sp>
      <p:pic>
        <p:nvPicPr>
          <p:cNvPr id="101" name="Google Shape;101;p20"/>
          <p:cNvPicPr preferRelativeResize="0"/>
          <p:nvPr/>
        </p:nvPicPr>
        <p:blipFill>
          <a:blip r:embed="rId3">
            <a:alphaModFix amt="14000"/>
          </a:blip>
          <a:stretch>
            <a:fillRect/>
          </a:stretch>
        </p:blipFill>
        <p:spPr>
          <a:xfrm>
            <a:off x="0" y="0"/>
            <a:ext cx="9214024"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6524"/>
        </a:solidFill>
      </p:bgPr>
    </p:bg>
    <p:spTree>
      <p:nvGrpSpPr>
        <p:cNvPr id="105" name="Shape 105"/>
        <p:cNvGrpSpPr/>
        <p:nvPr/>
      </p:nvGrpSpPr>
      <p:grpSpPr>
        <a:xfrm>
          <a:off x="0" y="0"/>
          <a:ext cx="0" cy="0"/>
          <a:chOff x="0" y="0"/>
          <a:chExt cx="0" cy="0"/>
        </a:xfrm>
      </p:grpSpPr>
      <p:sp>
        <p:nvSpPr>
          <p:cNvPr id="106" name="Google Shape;106;p21"/>
          <p:cNvSpPr txBox="1"/>
          <p:nvPr/>
        </p:nvSpPr>
        <p:spPr>
          <a:xfrm>
            <a:off x="131525" y="145625"/>
            <a:ext cx="8889600" cy="481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chemeClr val="lt1"/>
              </a:solidFill>
              <a:latin typeface="Raleway"/>
              <a:ea typeface="Raleway"/>
              <a:cs typeface="Raleway"/>
              <a:sym typeface="Raleway"/>
            </a:endParaRPr>
          </a:p>
          <a:p>
            <a:pPr indent="0" lvl="0" marL="0" rtl="0" algn="ctr">
              <a:lnSpc>
                <a:spcPct val="115000"/>
              </a:lnSpc>
              <a:spcBef>
                <a:spcPts val="0"/>
              </a:spcBef>
              <a:spcAft>
                <a:spcPts val="0"/>
              </a:spcAft>
              <a:buNone/>
            </a:pPr>
            <a:r>
              <a:t/>
            </a:r>
            <a:endParaRPr sz="1800">
              <a:solidFill>
                <a:schemeClr val="lt1"/>
              </a:solidFill>
              <a:latin typeface="Raleway"/>
              <a:ea typeface="Raleway"/>
              <a:cs typeface="Raleway"/>
              <a:sym typeface="Raleway"/>
            </a:endParaRPr>
          </a:p>
          <a:p>
            <a:pPr indent="0" lvl="0" marL="0" rtl="0" algn="ctr">
              <a:lnSpc>
                <a:spcPct val="115000"/>
              </a:lnSpc>
              <a:spcBef>
                <a:spcPts val="0"/>
              </a:spcBef>
              <a:spcAft>
                <a:spcPts val="0"/>
              </a:spcAft>
              <a:buNone/>
            </a:pPr>
            <a:r>
              <a:t/>
            </a:r>
            <a:endParaRPr sz="1800">
              <a:solidFill>
                <a:schemeClr val="lt1"/>
              </a:solidFill>
              <a:latin typeface="Raleway"/>
              <a:ea typeface="Raleway"/>
              <a:cs typeface="Raleway"/>
              <a:sym typeface="Raleway"/>
            </a:endParaRPr>
          </a:p>
          <a:p>
            <a:pPr indent="0" lvl="0" marL="0" rtl="0" algn="ctr">
              <a:lnSpc>
                <a:spcPct val="115000"/>
              </a:lnSpc>
              <a:spcBef>
                <a:spcPts val="0"/>
              </a:spcBef>
              <a:spcAft>
                <a:spcPts val="0"/>
              </a:spcAft>
              <a:buNone/>
            </a:pPr>
            <a:r>
              <a:t/>
            </a:r>
            <a:endParaRPr sz="1800">
              <a:solidFill>
                <a:schemeClr val="lt1"/>
              </a:solidFill>
              <a:latin typeface="Raleway"/>
              <a:ea typeface="Raleway"/>
              <a:cs typeface="Raleway"/>
              <a:sym typeface="Raleway"/>
            </a:endParaRPr>
          </a:p>
          <a:p>
            <a:pPr indent="0" lvl="0" marL="0" rtl="0" algn="ctr">
              <a:lnSpc>
                <a:spcPct val="115000"/>
              </a:lnSpc>
              <a:spcBef>
                <a:spcPts val="0"/>
              </a:spcBef>
              <a:spcAft>
                <a:spcPts val="0"/>
              </a:spcAft>
              <a:buNone/>
            </a:pPr>
            <a:r>
              <a:rPr lang="en" sz="2800">
                <a:solidFill>
                  <a:schemeClr val="lt1"/>
                </a:solidFill>
                <a:latin typeface="Raleway SemiBold"/>
                <a:ea typeface="Raleway SemiBold"/>
                <a:cs typeface="Raleway SemiBold"/>
                <a:sym typeface="Raleway SemiBold"/>
              </a:rPr>
              <a:t>ETL- PROCESS</a:t>
            </a:r>
            <a:endParaRPr sz="2800">
              <a:solidFill>
                <a:schemeClr val="lt1"/>
              </a:solidFill>
              <a:latin typeface="Raleway SemiBold"/>
              <a:ea typeface="Raleway SemiBold"/>
              <a:cs typeface="Raleway SemiBold"/>
              <a:sym typeface="Raleway SemiBold"/>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lt1"/>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100"/>
              <a:buFont typeface="Arial"/>
              <a:buNone/>
            </a:pPr>
            <a:r>
              <a:rPr lang="en" sz="1800">
                <a:solidFill>
                  <a:schemeClr val="lt1"/>
                </a:solidFill>
                <a:latin typeface="Raleway"/>
                <a:ea typeface="Raleway"/>
                <a:cs typeface="Raleway"/>
                <a:sym typeface="Raleway"/>
              </a:rPr>
              <a:t>Extraction – excel</a:t>
            </a:r>
            <a:endParaRPr sz="1800">
              <a:solidFill>
                <a:schemeClr val="lt1"/>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100"/>
              <a:buFont typeface="Arial"/>
              <a:buNone/>
            </a:pPr>
            <a:r>
              <a:rPr lang="en" sz="1800">
                <a:solidFill>
                  <a:schemeClr val="lt1"/>
                </a:solidFill>
                <a:latin typeface="Raleway"/>
                <a:ea typeface="Raleway"/>
                <a:cs typeface="Raleway"/>
                <a:sym typeface="Raleway"/>
              </a:rPr>
              <a:t>Transformation-integer to numerical</a:t>
            </a:r>
            <a:endParaRPr sz="1800">
              <a:solidFill>
                <a:schemeClr val="lt1"/>
              </a:solidFill>
              <a:latin typeface="Raleway"/>
              <a:ea typeface="Raleway"/>
              <a:cs typeface="Raleway"/>
              <a:sym typeface="Raleway"/>
            </a:endParaRPr>
          </a:p>
          <a:p>
            <a:pPr indent="0" lvl="0" marL="0" rtl="0" algn="ctr">
              <a:lnSpc>
                <a:spcPct val="115000"/>
              </a:lnSpc>
              <a:spcBef>
                <a:spcPts val="0"/>
              </a:spcBef>
              <a:spcAft>
                <a:spcPts val="0"/>
              </a:spcAft>
              <a:buNone/>
            </a:pPr>
            <a:r>
              <a:rPr lang="en" sz="1800">
                <a:solidFill>
                  <a:schemeClr val="lt1"/>
                </a:solidFill>
                <a:latin typeface="Raleway"/>
                <a:ea typeface="Raleway"/>
                <a:cs typeface="Raleway"/>
                <a:sym typeface="Raleway"/>
              </a:rPr>
              <a:t>Loading – looker studio.</a:t>
            </a:r>
            <a:endParaRPr sz="1800">
              <a:solidFill>
                <a:schemeClr val="lt1"/>
              </a:solidFill>
              <a:latin typeface="Raleway"/>
              <a:ea typeface="Raleway"/>
              <a:cs typeface="Raleway"/>
              <a:sym typeface="Raleway"/>
            </a:endParaRPr>
          </a:p>
          <a:p>
            <a:pPr indent="0" lvl="0" marL="0" rtl="0" algn="ctr">
              <a:lnSpc>
                <a:spcPct val="115000"/>
              </a:lnSpc>
              <a:spcBef>
                <a:spcPts val="0"/>
              </a:spcBef>
              <a:spcAft>
                <a:spcPts val="0"/>
              </a:spcAft>
              <a:buNone/>
            </a:pPr>
            <a:r>
              <a:t/>
            </a:r>
            <a:endParaRPr sz="1800">
              <a:solidFill>
                <a:schemeClr val="lt1"/>
              </a:solidFill>
              <a:latin typeface="Raleway"/>
              <a:ea typeface="Raleway"/>
              <a:cs typeface="Raleway"/>
              <a:sym typeface="Raleway"/>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lt1"/>
              </a:solidFill>
              <a:latin typeface="Raleway"/>
              <a:ea typeface="Raleway"/>
              <a:cs typeface="Raleway"/>
              <a:sym typeface="Raleway"/>
            </a:endParaRPr>
          </a:p>
          <a:p>
            <a:pPr indent="0" lvl="0" marL="0" rtl="0" algn="ctr">
              <a:spcBef>
                <a:spcPts val="0"/>
              </a:spcBef>
              <a:spcAft>
                <a:spcPts val="0"/>
              </a:spcAft>
              <a:buNone/>
            </a:pPr>
            <a:r>
              <a:t/>
            </a:r>
            <a:endParaRPr>
              <a:solidFill>
                <a:schemeClr val="lt1"/>
              </a:solidFill>
              <a:latin typeface="Raleway"/>
              <a:ea typeface="Raleway"/>
              <a:cs typeface="Raleway"/>
              <a:sym typeface="Raleway"/>
            </a:endParaRPr>
          </a:p>
        </p:txBody>
      </p:sp>
      <p:pic>
        <p:nvPicPr>
          <p:cNvPr id="107" name="Google Shape;107;p21"/>
          <p:cNvPicPr preferRelativeResize="0"/>
          <p:nvPr/>
        </p:nvPicPr>
        <p:blipFill>
          <a:blip r:embed="rId3">
            <a:alphaModFix amt="14000"/>
          </a:blip>
          <a:stretch>
            <a:fillRect/>
          </a:stretch>
        </p:blipFill>
        <p:spPr>
          <a:xfrm>
            <a:off x="0" y="0"/>
            <a:ext cx="914400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